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6"/>
  </p:notesMasterIdLst>
  <p:sldIdLst>
    <p:sldId id="262" r:id="rId2"/>
    <p:sldId id="375" r:id="rId3"/>
    <p:sldId id="370" r:id="rId4"/>
    <p:sldId id="371" r:id="rId5"/>
    <p:sldId id="373" r:id="rId6"/>
    <p:sldId id="374" r:id="rId7"/>
    <p:sldId id="369" r:id="rId8"/>
    <p:sldId id="372" r:id="rId9"/>
    <p:sldId id="365" r:id="rId10"/>
    <p:sldId id="367" r:id="rId11"/>
    <p:sldId id="368" r:id="rId12"/>
    <p:sldId id="366" r:id="rId13"/>
    <p:sldId id="304" r:id="rId14"/>
    <p:sldId id="30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002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69"/>
    <p:restoredTop sz="94631"/>
  </p:normalViewPr>
  <p:slideViewPr>
    <p:cSldViewPr snapToGrid="0" snapToObjects="1">
      <p:cViewPr>
        <p:scale>
          <a:sx n="95" d="100"/>
          <a:sy n="95" d="100"/>
        </p:scale>
        <p:origin x="88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FD9CB-4A92-F546-B771-54FD0AAB9887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D15D6-69BC-2540-BFDD-DAE2E8F0CB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45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66" y="92026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="0" i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464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16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705B7D4-9B07-4C4D-A4C6-1C127594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57"/>
            <a:ext cx="10515600" cy="74999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697"/>
            <a:ext cx="10515600" cy="4733318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2589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8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47BD96F1-90F1-7C4C-9AF8-07AA1B563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BFCCFD-0CA4-C14E-8C49-BFFC677B6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8A27425-DD5A-A84B-96DD-FD310A8C3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4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redits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D1F8547-AA5F-9649-806C-E94966BFDFDF}"/>
              </a:ext>
            </a:extLst>
          </p:cNvPr>
          <p:cNvSpPr txBox="1"/>
          <p:nvPr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8B444CC-44D2-3644-9C4C-CE23EC4E9F76}"/>
              </a:ext>
            </a:extLst>
          </p:cNvPr>
          <p:cNvSpPr txBox="1"/>
          <p:nvPr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54097A1-88AD-2E45-9354-1766A7E76222}"/>
              </a:ext>
            </a:extLst>
          </p:cNvPr>
          <p:cNvSpPr txBox="1"/>
          <p:nvPr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259A6AB-BD58-F348-9CF4-346265372788}"/>
              </a:ext>
            </a:extLst>
          </p:cNvPr>
          <p:cNvSpPr txBox="1"/>
          <p:nvPr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930925F-9E37-3640-BCE7-B022C953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8EEA4B4-EA17-F541-BA34-2FAF2CBC2F70}"/>
              </a:ext>
            </a:extLst>
          </p:cNvPr>
          <p:cNvSpPr txBox="1"/>
          <p:nvPr userDrawn="1"/>
        </p:nvSpPr>
        <p:spPr>
          <a:xfrm>
            <a:off x="0" y="6470423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The Regents of The University of Michigan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8F6432E-095B-3A48-9DB3-4B0FC1EF3BB8}"/>
              </a:ext>
            </a:extLst>
          </p:cNvPr>
          <p:cNvSpPr txBox="1"/>
          <p:nvPr userDrawn="1"/>
        </p:nvSpPr>
        <p:spPr>
          <a:xfrm>
            <a:off x="0" y="6064136"/>
            <a:ext cx="1219200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350" baseline="30000" dirty="0">
              <a:solidFill>
                <a:srgbClr val="B4B5B5"/>
              </a:solidFill>
              <a:latin typeface="Arial Black"/>
              <a:cs typeface="Arial Black"/>
            </a:endParaRPr>
          </a:p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Except where otherwise noted, this work is licensed under CC BY-NC 4.0</a:t>
            </a:r>
            <a:endParaRPr lang="en-US" sz="135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20A4B42-EF60-DE49-9B7E-FC0F505AEA3A}"/>
              </a:ext>
            </a:extLst>
          </p:cNvPr>
          <p:cNvSpPr txBox="1"/>
          <p:nvPr userDrawn="1"/>
        </p:nvSpPr>
        <p:spPr>
          <a:xfrm>
            <a:off x="5884025" y="6016065"/>
            <a:ext cx="18466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7BF6A54-7C8F-B044-9C39-81E3B12BECB5}"/>
              </a:ext>
            </a:extLst>
          </p:cNvPr>
          <p:cNvSpPr txBox="1"/>
          <p:nvPr userDrawn="1"/>
        </p:nvSpPr>
        <p:spPr>
          <a:xfrm>
            <a:off x="0" y="6474370"/>
            <a:ext cx="120520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baseline="30000" dirty="0">
                <a:solidFill>
                  <a:srgbClr val="B4B5B5"/>
                </a:solidFill>
                <a:latin typeface="Arial Black"/>
                <a:cs typeface="Arial Black"/>
              </a:rPr>
              <a:t>© Faculty Presenter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2DEDCDDF-CEAE-CE40-8EFF-14358874BA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2777" y="676753"/>
            <a:ext cx="6350000" cy="6858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975F6653-85F8-C047-AF41-B2B434AA3A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9179" y="2299530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xmlns="" id="{D4B9A007-DEC5-8F4C-9F01-21BC721E82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179" y="2985075"/>
            <a:ext cx="11325726" cy="558517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3600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862C595-CE7C-834C-93D9-3C23F2C060F6}"/>
              </a:ext>
            </a:extLst>
          </p:cNvPr>
          <p:cNvSpPr txBox="1"/>
          <p:nvPr userDrawn="1"/>
        </p:nvSpPr>
        <p:spPr>
          <a:xfrm>
            <a:off x="449179" y="3801979"/>
            <a:ext cx="5887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0" dirty="0">
                <a:solidFill>
                  <a:schemeClr val="bg1"/>
                </a:solidFill>
              </a:rPr>
              <a:t>Credits:</a:t>
            </a:r>
          </a:p>
        </p:txBody>
      </p:sp>
    </p:spTree>
    <p:extLst>
      <p:ext uri="{BB962C8B-B14F-4D97-AF65-F5344CB8AC3E}">
        <p14:creationId xmlns:p14="http://schemas.microsoft.com/office/powerpoint/2010/main" val="11794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Darl">
    <p:bg>
      <p:bgPr>
        <a:solidFill>
          <a:srgbClr val="0026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76DDE530-4772-A746-8C29-E590B265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9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L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CFFAE5-C766-8742-8EA3-EF6C80B6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449659"/>
            <a:ext cx="10515600" cy="4125951"/>
          </a:xfrm>
          <a:prstGeom prst="rect">
            <a:avLst/>
          </a:prstGeom>
        </p:spPr>
        <p:txBody>
          <a:bodyPr anchor="ctr" anchorCtr="0"/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19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DC1508-29AD-644F-AF86-512749D73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661"/>
            <a:ext cx="10515600" cy="5672185"/>
          </a:xfrm>
          <a:prstGeom prst="rect">
            <a:avLst/>
          </a:prstGeom>
        </p:spPr>
        <p:txBody>
          <a:bodyPr/>
          <a:lstStyle>
            <a:lvl1pPr>
              <a:defRPr sz="3600" baseline="0"/>
            </a:lvl1pPr>
            <a:lvl2pPr>
              <a:defRPr sz="3000" baseline="0"/>
            </a:lvl2pPr>
            <a:lvl3pPr>
              <a:defRPr sz="2600" baseline="0"/>
            </a:lvl3pPr>
            <a:lvl4pPr>
              <a:defRPr sz="2400" baseline="0"/>
            </a:lvl4pPr>
            <a:lvl5pPr>
              <a:defRPr sz="2400" baseline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8972668-9B87-8F47-88C1-EEC8D6A8E9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83AAC76-62B8-324E-99D6-0B7553E96005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36C8184-8471-5F4D-845D-05B36FC71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1F1F706-B5B2-8345-B962-ED2A1A04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F8264B5-2523-6A42-BD47-1080BF6D0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75ADE87-1DF8-0249-9AEC-B6404454F07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5638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5F049A8-E906-834D-98CE-3643A6F14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8220"/>
            <a:ext cx="10515600" cy="794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2ABE02-70CB-8946-93E9-3C3AD115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26635"/>
            <a:ext cx="10515600" cy="5078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053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49" r:id="rId7"/>
    <p:sldLayoutId id="2147483651" r:id="rId8"/>
    <p:sldLayoutId id="214748365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Verdana Regular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erdana Regular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erdana Regular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erdana Regular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erdana Regular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9B4D1CD-0A14-A643-B3CE-E3ED98B59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79" y="1320319"/>
            <a:ext cx="10515600" cy="4125951"/>
          </a:xfrm>
        </p:spPr>
        <p:txBody>
          <a:bodyPr/>
          <a:lstStyle/>
          <a:p>
            <a:r>
              <a:rPr lang="en-US" dirty="0" smtClean="0"/>
              <a:t>Full Text Searches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Charles Severance</a:t>
            </a:r>
            <a:br>
              <a:rPr lang="en-US" sz="4000" dirty="0" smtClean="0"/>
            </a:br>
            <a:r>
              <a:rPr lang="en-US" sz="1800" dirty="0" smtClean="0"/>
              <a:t>www.pg4e.com/lectures/05-FullText.sql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021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67639" y="1218274"/>
            <a:ext cx="173467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>
                <a:latin typeface="Courier" charset="0"/>
                <a:ea typeface="Courier" charset="0"/>
                <a:cs typeface="Courier" charset="0"/>
              </a:rPr>
              <a:t>This is SQL and Python and other fun teaching stuff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67639" y="3360793"/>
            <a:ext cx="173467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More people should learn SQL from UMSI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67639" y="4910787"/>
            <a:ext cx="173467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UMSI also teaches Python and also SQL</a:t>
            </a:r>
          </a:p>
        </p:txBody>
      </p:sp>
      <p:sp>
        <p:nvSpPr>
          <p:cNvPr id="8" name="Rectangle 7"/>
          <p:cNvSpPr/>
          <p:nvPr/>
        </p:nvSpPr>
        <p:spPr>
          <a:xfrm>
            <a:off x="7382435" y="249667"/>
            <a:ext cx="2971800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keyword  | doc_id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----------+--------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Python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This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and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fun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is 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other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stuff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teaching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More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UMSI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from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learn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people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should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Python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UMSI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also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and 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teaches  |      3</a:t>
            </a:r>
            <a:endParaRPr lang="is-IS" sz="1600" dirty="0">
              <a:effectLst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96991" y="12182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796991" y="33607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796991" y="491078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Inverted 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016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40543" y="1177161"/>
            <a:ext cx="1734670" cy="17543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>
                <a:latin typeface="Courier" charset="0"/>
                <a:ea typeface="Courier" charset="0"/>
                <a:cs typeface="Courier" charset="0"/>
              </a:rPr>
              <a:t>This is SQL and Python and other fun teaching stuff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0543" y="3319680"/>
            <a:ext cx="173467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More people should learn SQL from UMSI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40543" y="4869674"/>
            <a:ext cx="1734670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UMSI also teaches Python and also SQL</a:t>
            </a:r>
          </a:p>
        </p:txBody>
      </p:sp>
      <p:sp>
        <p:nvSpPr>
          <p:cNvPr id="8" name="Rectangle 7"/>
          <p:cNvSpPr/>
          <p:nvPr/>
        </p:nvSpPr>
        <p:spPr>
          <a:xfrm>
            <a:off x="7530353" y="672801"/>
            <a:ext cx="2971800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keyword  | doc_id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----------+--------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fun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other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python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stuff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teaching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this     |      1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from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learn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more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people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should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umsi     |      2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also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python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sql    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teaches  |      3</a:t>
            </a:r>
          </a:p>
          <a:p>
            <a:r>
              <a:rPr lang="is-IS" sz="1600" dirty="0">
                <a:latin typeface="Courier" charset="0"/>
                <a:ea typeface="Courier" charset="0"/>
                <a:cs typeface="Courier" charset="0"/>
              </a:rPr>
              <a:t> umsi     |      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69895" y="117716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69895" y="33196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69895" y="48696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838200" y="245857"/>
            <a:ext cx="6127376" cy="749997"/>
          </a:xfrm>
        </p:spPr>
        <p:txBody>
          <a:bodyPr/>
          <a:lstStyle/>
          <a:p>
            <a:r>
              <a:rPr lang="en-US" dirty="0" smtClean="0"/>
              <a:t>With Stop Words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982136" y="2442516"/>
            <a:ext cx="16965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stop_word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-----------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is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this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 and</a:t>
            </a:r>
            <a:endParaRPr lang="en-US" dirty="0">
              <a:effectLst/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777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Exploring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can't really explore performance if we only have 5 records</a:t>
            </a:r>
          </a:p>
          <a:p>
            <a:r>
              <a:rPr lang="en-US" dirty="0" smtClean="0"/>
              <a:t>So before we play a bit with performance, we need to make up some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042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83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3986697" y="458272"/>
            <a:ext cx="3504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mtClean="0">
                <a:solidFill>
                  <a:srgbClr val="FFCC66"/>
                </a:solidFill>
              </a:rPr>
              <a:t>Acknowledgements / Contributions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42924" y="1100138"/>
            <a:ext cx="548640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These slides are Copyright </a:t>
            </a:r>
            <a:r>
              <a:rPr lang="en-US" sz="1400" dirty="0" smtClean="0">
                <a:solidFill>
                  <a:schemeClr val="bg1"/>
                </a:solidFill>
              </a:rPr>
              <a:t>2019-  </a:t>
            </a:r>
            <a:r>
              <a:rPr lang="en-US" sz="1400" dirty="0">
                <a:solidFill>
                  <a:schemeClr val="bg1"/>
                </a:solidFill>
              </a:rPr>
              <a:t>Charles R. Severance (</a:t>
            </a:r>
            <a:r>
              <a:rPr lang="en-US" sz="1400" dirty="0" err="1">
                <a:solidFill>
                  <a:schemeClr val="bg1"/>
                </a:solidFill>
              </a:rPr>
              <a:t>www.dr-chuck.com</a:t>
            </a:r>
            <a:r>
              <a:rPr lang="en-US" sz="1400" dirty="0">
                <a:solidFill>
                  <a:schemeClr val="bg1"/>
                </a:solidFill>
              </a:rPr>
              <a:t>) as part of </a:t>
            </a:r>
            <a:r>
              <a:rPr lang="en-US" sz="1400" dirty="0" smtClean="0">
                <a:solidFill>
                  <a:schemeClr val="bg1"/>
                </a:solidFill>
              </a:rPr>
              <a:t>www.pg4e.com </a:t>
            </a:r>
            <a:r>
              <a:rPr lang="en-US" sz="1400" dirty="0">
                <a:solidFill>
                  <a:schemeClr val="bg1"/>
                </a:solidFill>
              </a:rPr>
              <a:t>and made available under a Creative Commons Attribution 4.0 License.  Please maintain this last slide in all copies of the document to comply with the attribution requirements of the license.  If you make a change, feel free to add your name and organization to the list of contributors on this page as you republish the materials.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Initial Development: Charles Severance, University of Michigan School of Information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rgbClr val="FFCC66"/>
                </a:solidFill>
              </a:rPr>
              <a:t>Insert new Contributors and Translators here including names and 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7449" y="1100137"/>
            <a:ext cx="548640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CC66"/>
                </a:solidFill>
              </a:rPr>
              <a:t>Continue new Contributors and Translators here</a:t>
            </a:r>
            <a:endParaRPr lang="en-US" sz="1400" dirty="0">
              <a:solidFill>
                <a:srgbClr val="FFCC66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1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6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Indexes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72670" y="1332183"/>
            <a:ext cx="731071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CREATE TABLE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messages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id SERIAL,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      -- 4 bytes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email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TEXT,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     -- 10-20 bytes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sent_at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TIMESTAMPTZ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   -- 8 bytes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subject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TEXT,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   -- 10-100 bytes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headers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TEXT,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   -- 500-1000 bytes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body TEXT               -- 50-2000 bytes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                     -- 600-2500 bytes</a:t>
            </a: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dirty="0">
              <a:effectLst/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78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Rows are Stored in Blocks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48872" y="5713804"/>
            <a:ext cx="65980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rachbelaid.com</a:t>
            </a:r>
            <a:r>
              <a:rPr lang="en-US" dirty="0"/>
              <a:t>/introduction-to-</a:t>
            </a:r>
            <a:r>
              <a:rPr lang="en-US" dirty="0" err="1"/>
              <a:t>postgres</a:t>
            </a:r>
            <a:r>
              <a:rPr lang="en-US" dirty="0"/>
              <a:t>-physical-storage/</a:t>
            </a:r>
          </a:p>
        </p:txBody>
      </p:sp>
      <p:sp>
        <p:nvSpPr>
          <p:cNvPr id="5" name="Rectangle 4"/>
          <p:cNvSpPr/>
          <p:nvPr/>
        </p:nvSpPr>
        <p:spPr>
          <a:xfrm>
            <a:off x="2924730" y="1273356"/>
            <a:ext cx="7321926" cy="403823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915768" y="1273356"/>
            <a:ext cx="844923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Offset</a:t>
            </a:r>
            <a:endParaRPr lang="en-US" dirty="0"/>
          </a:p>
        </p:txBody>
      </p:sp>
      <p:sp>
        <p:nvSpPr>
          <p:cNvPr id="7" name="Left Brace 6"/>
          <p:cNvSpPr/>
          <p:nvPr/>
        </p:nvSpPr>
        <p:spPr>
          <a:xfrm>
            <a:off x="2326339" y="1273356"/>
            <a:ext cx="430306" cy="4038232"/>
          </a:xfrm>
          <a:prstGeom prst="leftBrac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83886" y="2957705"/>
            <a:ext cx="686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8K</a:t>
            </a:r>
          </a:p>
          <a:p>
            <a:pPr algn="ctr"/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760691" y="1273356"/>
            <a:ext cx="844923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Offset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92174" y="1273356"/>
            <a:ext cx="844923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Offset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400800" y="4728882"/>
            <a:ext cx="3845857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ROW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24729" y="4728882"/>
            <a:ext cx="3476070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ROW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007715" y="4146176"/>
            <a:ext cx="2238941" cy="582706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ROW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>
            <a:stCxn id="6" idx="2"/>
            <a:endCxn id="12" idx="1"/>
          </p:cNvCxnSpPr>
          <p:nvPr/>
        </p:nvCxnSpPr>
        <p:spPr>
          <a:xfrm>
            <a:off x="3338230" y="1856062"/>
            <a:ext cx="3062570" cy="3164173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0" idx="2"/>
          </p:cNvCxnSpPr>
          <p:nvPr/>
        </p:nvCxnSpPr>
        <p:spPr>
          <a:xfrm flipH="1">
            <a:off x="2924729" y="1856062"/>
            <a:ext cx="1258424" cy="315032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2"/>
            <a:endCxn id="15" idx="1"/>
          </p:cNvCxnSpPr>
          <p:nvPr/>
        </p:nvCxnSpPr>
        <p:spPr>
          <a:xfrm>
            <a:off x="5014636" y="1856062"/>
            <a:ext cx="2993079" cy="25814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406332" y="2155768"/>
            <a:ext cx="1202765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Free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286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Blocks are Important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read an entire block into memory (i.e. not just one row)</a:t>
            </a:r>
          </a:p>
          <a:p>
            <a:r>
              <a:rPr lang="en-US" dirty="0" smtClean="0"/>
              <a:t>Easy to compute the start of a block within a file for random access</a:t>
            </a:r>
          </a:p>
          <a:p>
            <a:r>
              <a:rPr lang="en-US" dirty="0" smtClean="0"/>
              <a:t>There are the unit of caching in memory</a:t>
            </a:r>
          </a:p>
          <a:p>
            <a:r>
              <a:rPr lang="en-US" dirty="0" smtClean="0"/>
              <a:t>They are (often) the unit of locking when we think we are locking a row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769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Size </a:t>
            </a:r>
            <a:r>
              <a:rPr lang="mr-IN" dirty="0" smtClean="0"/>
              <a:t>–</a:t>
            </a:r>
            <a:r>
              <a:rPr lang="en-US" dirty="0" smtClean="0"/>
              <a:t> A Balance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 blocks </a:t>
            </a:r>
          </a:p>
          <a:p>
            <a:pPr lvl="1"/>
            <a:r>
              <a:rPr lang="en-US" dirty="0" smtClean="0"/>
              <a:t>Waste free space / fragmentation</a:t>
            </a:r>
          </a:p>
          <a:p>
            <a:r>
              <a:rPr lang="en-US" dirty="0" smtClean="0"/>
              <a:t>Large blocks</a:t>
            </a:r>
          </a:p>
          <a:p>
            <a:pPr lvl="1"/>
            <a:r>
              <a:rPr lang="en-US" dirty="0" smtClean="0"/>
              <a:t>Fewer blocks can be cached for a given memory size</a:t>
            </a:r>
          </a:p>
          <a:p>
            <a:pPr lvl="1"/>
            <a:r>
              <a:rPr lang="en-US" dirty="0" smtClean="0"/>
              <a:t>Take longer to read and write to/from disk</a:t>
            </a:r>
          </a:p>
          <a:p>
            <a:pPr lvl="1"/>
            <a:r>
              <a:rPr lang="en-US" dirty="0" smtClean="0"/>
              <a:t>Solid State Disk / Spinning Disk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356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Indexes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49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Blocks Are Stored in Files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942295" y="1346175"/>
            <a:ext cx="1102658" cy="38981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942295" y="1346174"/>
            <a:ext cx="1102658" cy="3137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942295" y="1659939"/>
            <a:ext cx="1102658" cy="3137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942295" y="1974476"/>
            <a:ext cx="1102658" cy="3137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942295" y="4930590"/>
            <a:ext cx="1102658" cy="3137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0120496" y="13185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120496" y="16685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120496" y="19827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3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120496" y="4904881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08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Inverted 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305036"/>
      </p:ext>
    </p:extLst>
  </p:cSld>
  <p:clrMapOvr>
    <a:masterClrMapping/>
  </p:clrMapOvr>
</p:sld>
</file>

<file path=ppt/theme/theme1.xml><?xml version="1.0" encoding="utf-8"?>
<a:theme xmlns:a="http://schemas.openxmlformats.org/drawingml/2006/main" name="verdana-degrees1">
  <a:themeElements>
    <a:clrScheme name="verdana-degrees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769A5"/>
      </a:accent1>
      <a:accent2>
        <a:srgbClr val="DF6429"/>
      </a:accent2>
      <a:accent3>
        <a:srgbClr val="A5A5A5"/>
      </a:accent3>
      <a:accent4>
        <a:srgbClr val="FFC000"/>
      </a:accent4>
      <a:accent5>
        <a:srgbClr val="00AA9F"/>
      </a:accent5>
      <a:accent6>
        <a:srgbClr val="A9A525"/>
      </a:accent6>
      <a:hlink>
        <a:srgbClr val="0563DD"/>
      </a:hlink>
      <a:folHlink>
        <a:srgbClr val="954F9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erdana-template2" id="{A5222451-D2E8-1345-B250-8BD4DE6F57C6}" vid="{3BD9F12F-203D-B040-A3EA-DED88FB9D07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verdana-degrees1</Template>
  <TotalTime>7554</TotalTime>
  <Words>380</Words>
  <Application>Microsoft Macintosh PowerPoint</Application>
  <PresentationFormat>Widescreen</PresentationFormat>
  <Paragraphs>129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Black</vt:lpstr>
      <vt:lpstr>Calibri</vt:lpstr>
      <vt:lpstr>Courier</vt:lpstr>
      <vt:lpstr>Mangal</vt:lpstr>
      <vt:lpstr>Verdana Regular</vt:lpstr>
      <vt:lpstr>verdana-degrees1</vt:lpstr>
      <vt:lpstr>Full Text Searches  Charles Severance www.pg4e.com/lectures/05-FullText.sql</vt:lpstr>
      <vt:lpstr>Data Layout</vt:lpstr>
      <vt:lpstr>Why Indexes</vt:lpstr>
      <vt:lpstr>Rows are Stored in Blocks</vt:lpstr>
      <vt:lpstr>Blocks are Important</vt:lpstr>
      <vt:lpstr>Block Size – A Balance</vt:lpstr>
      <vt:lpstr>Normal Indexes</vt:lpstr>
      <vt:lpstr>Blocks Are Stored in Files</vt:lpstr>
      <vt:lpstr>Inverted Index</vt:lpstr>
      <vt:lpstr>Inverted Index</vt:lpstr>
      <vt:lpstr>With Stop Words</vt:lpstr>
      <vt:lpstr>Exploring performance</vt:lpstr>
      <vt:lpstr>Summary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Severance, Charles</cp:lastModifiedBy>
  <cp:revision>209</cp:revision>
  <dcterms:created xsi:type="dcterms:W3CDTF">2019-03-20T19:59:17Z</dcterms:created>
  <dcterms:modified xsi:type="dcterms:W3CDTF">2019-11-12T03:13:25Z</dcterms:modified>
</cp:coreProperties>
</file>

<file path=docProps/thumbnail.jpeg>
</file>